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73" r:id="rId8"/>
    <p:sldId id="261" r:id="rId9"/>
    <p:sldId id="269" r:id="rId10"/>
    <p:sldId id="264" r:id="rId11"/>
    <p:sldId id="263" r:id="rId12"/>
    <p:sldId id="265" r:id="rId13"/>
    <p:sldId id="266" r:id="rId14"/>
    <p:sldId id="270" r:id="rId15"/>
    <p:sldId id="268" r:id="rId16"/>
    <p:sldId id="272" r:id="rId17"/>
    <p:sldId id="271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31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5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4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4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5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4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0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0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4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0D2B0-1E47-4C56-9857-0BD9D384B788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3ECDD-083E-4A2F-A22B-AE129E770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9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8308"/>
            <a:ext cx="1230791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5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52600" y="2767280"/>
            <a:ext cx="8858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The </a:t>
            </a:r>
            <a:r>
              <a:rPr lang="en-US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Goals</a:t>
            </a:r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 of HCI </a:t>
            </a:r>
          </a:p>
        </p:txBody>
      </p:sp>
    </p:spTree>
    <p:extLst>
      <p:ext uri="{BB962C8B-B14F-4D97-AF65-F5344CB8AC3E}">
        <p14:creationId xmlns:p14="http://schemas.microsoft.com/office/powerpoint/2010/main" val="326296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92837" y="744835"/>
            <a:ext cx="5056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/>
              <a:t>The Goals of HCI </a:t>
            </a:r>
          </a:p>
        </p:txBody>
      </p:sp>
      <p:sp>
        <p:nvSpPr>
          <p:cNvPr id="3" name="Rectangle 2"/>
          <p:cNvSpPr/>
          <p:nvPr/>
        </p:nvSpPr>
        <p:spPr>
          <a:xfrm>
            <a:off x="306614" y="2184470"/>
            <a:ext cx="11885386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sym typeface="Wingdings" panose="05000000000000000000" pitchFamily="2" charset="2"/>
              </a:rPr>
              <a:t> </a:t>
            </a:r>
            <a:r>
              <a:rPr lang="en-US" sz="3200" dirty="0" smtClean="0"/>
              <a:t>understand </a:t>
            </a:r>
            <a:r>
              <a:rPr lang="en-US" sz="3200" dirty="0"/>
              <a:t>the factors that determine how people </a:t>
            </a:r>
            <a:r>
              <a:rPr lang="en-US" sz="3200" dirty="0" smtClean="0"/>
              <a:t>use </a:t>
            </a:r>
            <a:r>
              <a:rPr lang="en-US" sz="3200" dirty="0" smtClean="0">
                <a:solidFill>
                  <a:srgbClr val="FF0000"/>
                </a:solidFill>
              </a:rPr>
              <a:t>technology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ym typeface="Wingdings" panose="05000000000000000000" pitchFamily="2" charset="2"/>
              </a:rPr>
              <a:t> </a:t>
            </a:r>
            <a:r>
              <a:rPr lang="en-US" sz="3200" dirty="0" smtClean="0"/>
              <a:t>develop </a:t>
            </a:r>
            <a:r>
              <a:rPr lang="en-US" sz="3200" dirty="0"/>
              <a:t>tools and techniques to enable building </a:t>
            </a:r>
            <a:r>
              <a:rPr lang="en-US" sz="3200" dirty="0">
                <a:solidFill>
                  <a:srgbClr val="FF0000"/>
                </a:solidFill>
              </a:rPr>
              <a:t>suitable</a:t>
            </a:r>
            <a:r>
              <a:rPr lang="en-US" sz="3200" dirty="0"/>
              <a:t> systems</a:t>
            </a:r>
            <a:endParaRPr lang="en-US" sz="3200" dirty="0" smtClean="0"/>
          </a:p>
          <a:p>
            <a:pPr>
              <a:lnSpc>
                <a:spcPct val="200000"/>
              </a:lnSpc>
            </a:pPr>
            <a:r>
              <a:rPr lang="en-US" sz="3200" dirty="0" smtClean="0">
                <a:sym typeface="Wingdings" panose="05000000000000000000" pitchFamily="2" charset="2"/>
              </a:rPr>
              <a:t> </a:t>
            </a:r>
            <a:r>
              <a:rPr lang="en-US" sz="3200" dirty="0" smtClean="0"/>
              <a:t>achieve </a:t>
            </a:r>
            <a:r>
              <a:rPr lang="en-US" sz="3200" dirty="0">
                <a:solidFill>
                  <a:srgbClr val="FF0000"/>
                </a:solidFill>
              </a:rPr>
              <a:t>efficient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FF0000"/>
                </a:solidFill>
              </a:rPr>
              <a:t>effective</a:t>
            </a:r>
            <a:r>
              <a:rPr lang="en-US" sz="3200" dirty="0"/>
              <a:t>, and </a:t>
            </a:r>
            <a:r>
              <a:rPr lang="en-US" sz="3200" dirty="0">
                <a:solidFill>
                  <a:srgbClr val="FF0000"/>
                </a:solidFill>
              </a:rPr>
              <a:t>safe</a:t>
            </a:r>
            <a:r>
              <a:rPr lang="en-US" sz="3200" dirty="0"/>
              <a:t> </a:t>
            </a:r>
            <a:r>
              <a:rPr lang="en-US" sz="3200" dirty="0" smtClean="0"/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16829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06880" y="2605706"/>
            <a:ext cx="523572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  <a:latin typeface="Eras Bold ITC" panose="020B0907030504020204" pitchFamily="34" charset="0"/>
              </a:rPr>
              <a:t>Usability</a:t>
            </a:r>
            <a:endParaRPr lang="en-US" sz="8800" b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72" y="0"/>
            <a:ext cx="6915252" cy="38898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76400" y="4521200"/>
            <a:ext cx="106879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Usability</a:t>
            </a:r>
            <a:r>
              <a:rPr lang="en-US" sz="4800" dirty="0" smtClean="0"/>
              <a:t> is concerned with making systems </a:t>
            </a:r>
            <a:r>
              <a:rPr lang="en-US" sz="4800" dirty="0" smtClean="0">
                <a:solidFill>
                  <a:srgbClr val="FF0000"/>
                </a:solidFill>
              </a:rPr>
              <a:t>easy</a:t>
            </a:r>
            <a:r>
              <a:rPr lang="en-US" sz="4800" dirty="0" smtClean="0"/>
              <a:t> to </a:t>
            </a:r>
            <a:r>
              <a:rPr lang="en-US" sz="4800" dirty="0" smtClean="0">
                <a:solidFill>
                  <a:srgbClr val="FF0000"/>
                </a:solidFill>
              </a:rPr>
              <a:t>learn</a:t>
            </a:r>
            <a:r>
              <a:rPr lang="en-US" sz="4800" dirty="0" smtClean="0"/>
              <a:t> and </a:t>
            </a:r>
            <a:r>
              <a:rPr lang="en-US" sz="4800" dirty="0" smtClean="0">
                <a:solidFill>
                  <a:srgbClr val="FF0000"/>
                </a:solidFill>
              </a:rPr>
              <a:t>use</a:t>
            </a:r>
            <a:r>
              <a:rPr lang="en-US" sz="4800" dirty="0" smtClean="0"/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4025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7" t="14316" r="717"/>
          <a:stretch/>
        </p:blipFill>
        <p:spPr>
          <a:xfrm>
            <a:off x="-116114" y="-14512"/>
            <a:ext cx="12308114" cy="693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8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3772" y="425470"/>
            <a:ext cx="121920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Disciplines</a:t>
            </a:r>
            <a:r>
              <a:rPr lang="en-US" sz="3200" b="1" dirty="0" smtClean="0"/>
              <a:t> contributing to HCI :</a:t>
            </a:r>
          </a:p>
          <a:p>
            <a:r>
              <a:rPr lang="en-US" sz="2000" dirty="0" smtClean="0"/>
              <a:t>The field of HCI covers a wide range of topics, and its development has relied on contributions</a:t>
            </a:r>
            <a:br>
              <a:rPr lang="en-US" sz="2000" dirty="0" smtClean="0"/>
            </a:br>
            <a:r>
              <a:rPr lang="en-US" sz="2000" dirty="0" smtClean="0"/>
              <a:t>from many disciplines. Some of the main disciplines which have contributed to HCI are:</a:t>
            </a:r>
          </a:p>
          <a:p>
            <a:endParaRPr lang="en-US" sz="2000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Computer Science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&gt; technology</a:t>
            </a:r>
            <a:br>
              <a:rPr lang="en-US" sz="2000" dirty="0" smtClean="0"/>
            </a:br>
            <a:r>
              <a:rPr lang="en-US" sz="2000" dirty="0" smtClean="0"/>
              <a:t>&gt; software design, development &amp; maintenance</a:t>
            </a:r>
            <a:br>
              <a:rPr lang="en-US" sz="2000" dirty="0" smtClean="0"/>
            </a:br>
            <a:r>
              <a:rPr lang="en-US" sz="2000" dirty="0" smtClean="0"/>
              <a:t>&gt; </a:t>
            </a:r>
            <a:r>
              <a:rPr lang="en-US" sz="2000" b="1" dirty="0" smtClean="0"/>
              <a:t>User Interface (UI)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&gt; graphics</a:t>
            </a:r>
          </a:p>
          <a:p>
            <a:endParaRPr lang="en-US" sz="2000" dirty="0" smtClean="0"/>
          </a:p>
          <a:p>
            <a:r>
              <a:rPr lang="en-US" sz="2000" b="1" dirty="0">
                <a:solidFill>
                  <a:srgbClr val="FF0000"/>
                </a:solidFill>
              </a:rPr>
              <a:t>Engineering &amp; Design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&gt; </a:t>
            </a:r>
            <a:r>
              <a:rPr lang="en-US" sz="2000" dirty="0"/>
              <a:t>graphic design</a:t>
            </a:r>
            <a:br>
              <a:rPr lang="en-US" sz="2000" dirty="0"/>
            </a:br>
            <a:r>
              <a:rPr lang="en-US" sz="2000" dirty="0" smtClean="0"/>
              <a:t>&gt; </a:t>
            </a:r>
            <a:r>
              <a:rPr lang="en-US" sz="2000" dirty="0"/>
              <a:t>engineering </a:t>
            </a:r>
            <a:r>
              <a:rPr lang="en-US" sz="2000" dirty="0" smtClean="0"/>
              <a:t>principles</a:t>
            </a:r>
          </a:p>
          <a:p>
            <a:endParaRPr lang="en-US" sz="2000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Linguistics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&gt; natural language interfaces</a:t>
            </a:r>
          </a:p>
          <a:p>
            <a:endParaRPr lang="en-US" sz="2000" dirty="0" smtClean="0"/>
          </a:p>
          <a:p>
            <a:r>
              <a:rPr lang="en-US" sz="2000" b="1" dirty="0">
                <a:solidFill>
                  <a:srgbClr val="FF0000"/>
                </a:solidFill>
              </a:rPr>
              <a:t>Artificial Intelligence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&gt;</a:t>
            </a:r>
            <a:r>
              <a:rPr lang="en-US" sz="2000" dirty="0" smtClean="0"/>
              <a:t> </a:t>
            </a:r>
            <a:r>
              <a:rPr lang="en-US" sz="2000" dirty="0"/>
              <a:t>intelligent software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074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17750" y="2802235"/>
            <a:ext cx="73597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Eras Bold ITC" panose="020B0907030504020204" pitchFamily="34" charset="0"/>
              </a:rPr>
              <a:t>Example of HCI</a:t>
            </a:r>
            <a:endParaRPr lang="en-US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6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328446" y="5641707"/>
            <a:ext cx="7883450" cy="1093182"/>
            <a:chOff x="2096319" y="4648200"/>
            <a:chExt cx="7883450" cy="1093182"/>
          </a:xfrm>
        </p:grpSpPr>
        <p:sp>
          <p:nvSpPr>
            <p:cNvPr id="5" name="Rectangle 4"/>
            <p:cNvSpPr/>
            <p:nvPr/>
          </p:nvSpPr>
          <p:spPr>
            <a:xfrm>
              <a:off x="2096320" y="4648200"/>
              <a:ext cx="788344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MD. Tariquel Islam Tamim</a:t>
              </a:r>
              <a:endParaRPr 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96319" y="5033496"/>
              <a:ext cx="788344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Dept. of Computer Science and Engineering</a:t>
              </a:r>
            </a:p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(CSE-19)</a:t>
              </a:r>
              <a:endParaRPr lang="en-US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64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1950" y="627676"/>
            <a:ext cx="993738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Topic: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68" y="1814789"/>
            <a:ext cx="7504762" cy="34666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5150" y="5014756"/>
            <a:ext cx="631369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(HCI)</a:t>
            </a:r>
            <a:endParaRPr lang="en-US" sz="8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21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17" y="0"/>
            <a:ext cx="5448300" cy="54483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95300" y="649807"/>
            <a:ext cx="4572000" cy="4148685"/>
            <a:chOff x="0" y="477837"/>
            <a:chExt cx="4572000" cy="41486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7837"/>
              <a:ext cx="4572000" cy="305752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63583" y="3572629"/>
              <a:ext cx="2682745" cy="1053893"/>
              <a:chOff x="1163583" y="3572629"/>
              <a:chExt cx="2682745" cy="105389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849525">
                <a:off x="1163583" y="3572630"/>
                <a:ext cx="1229541" cy="105389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849525">
                <a:off x="2616787" y="3572629"/>
                <a:ext cx="1229541" cy="1053892"/>
              </a:xfrm>
              <a:prstGeom prst="rect">
                <a:avLst/>
              </a:prstGeom>
            </p:spPr>
          </p:pic>
        </p:grpSp>
      </p:grpSp>
      <p:sp>
        <p:nvSpPr>
          <p:cNvPr id="12" name="Rectangle 11"/>
          <p:cNvSpPr/>
          <p:nvPr/>
        </p:nvSpPr>
        <p:spPr>
          <a:xfrm>
            <a:off x="1040442" y="5448300"/>
            <a:ext cx="37695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Radio Player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27662" y="5448300"/>
            <a:ext cx="14559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iPod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158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666750" y="738484"/>
            <a:ext cx="7772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we use iPod ?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819150" y="2434231"/>
            <a:ext cx="121539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It’s easy to use and obviously enjoyable 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4745532"/>
            <a:ext cx="121539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ras Demi ITC" panose="020B0805030504020804" pitchFamily="34" charset="0"/>
              </a:rPr>
              <a:t>We can </a:t>
            </a:r>
            <a:r>
              <a:rPr lang="en-US" sz="48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ras Demi ITC" panose="020B0805030504020804" pitchFamily="34" charset="0"/>
              </a:rPr>
              <a:t>interact</a:t>
            </a:r>
            <a:r>
              <a:rPr lang="en-US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ras Demi ITC" panose="020B0805030504020804" pitchFamily="34" charset="0"/>
              </a:rPr>
              <a:t> with it more easily.</a:t>
            </a:r>
          </a:p>
        </p:txBody>
      </p:sp>
    </p:spTree>
    <p:extLst>
      <p:ext uri="{BB962C8B-B14F-4D97-AF65-F5344CB8AC3E}">
        <p14:creationId xmlns:p14="http://schemas.microsoft.com/office/powerpoint/2010/main" val="271094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52778" r="208" b="14999"/>
          <a:stretch/>
        </p:blipFill>
        <p:spPr>
          <a:xfrm>
            <a:off x="1562100" y="4171950"/>
            <a:ext cx="9144000" cy="2209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37226" y="186035"/>
            <a:ext cx="39937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What is HCI ?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84476" y="2102048"/>
            <a:ext cx="1030267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/>
              <a:t>HCI</a:t>
            </a:r>
            <a:r>
              <a:rPr lang="en-US" sz="3200" dirty="0"/>
              <a:t> (human-computer interaction) is the study of how people </a:t>
            </a:r>
            <a:r>
              <a:rPr lang="en-US" sz="3200" dirty="0">
                <a:solidFill>
                  <a:srgbClr val="FF0000"/>
                </a:solidFill>
              </a:rPr>
              <a:t>interact</a:t>
            </a:r>
            <a:r>
              <a:rPr lang="en-US" sz="3200" dirty="0"/>
              <a:t> with computers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622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33404" y="2497976"/>
            <a:ext cx="772519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b="1" dirty="0" smtClean="0">
                <a:solidFill>
                  <a:schemeClr val="bg1"/>
                </a:solidFill>
                <a:latin typeface="Arial, Helvetica, sans-serif"/>
              </a:rPr>
              <a:t>Interaction</a:t>
            </a:r>
            <a:endParaRPr 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79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957262"/>
            <a:ext cx="6076950" cy="4562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957261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139</Words>
  <Application>Microsoft Office PowerPoint</Application>
  <PresentationFormat>Widescreen</PresentationFormat>
  <Paragraphs>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Arial, Helvetica, sans-serif</vt:lpstr>
      <vt:lpstr>Calibri</vt:lpstr>
      <vt:lpstr>Calibri Light</vt:lpstr>
      <vt:lpstr>Eras Bold ITC</vt:lpstr>
      <vt:lpstr>Eras Demi ITC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Tariquel Islam Tamim</dc:creator>
  <cp:lastModifiedBy>Tariquel Islam Tamim</cp:lastModifiedBy>
  <cp:revision>19</cp:revision>
  <dcterms:created xsi:type="dcterms:W3CDTF">2019-02-09T08:40:41Z</dcterms:created>
  <dcterms:modified xsi:type="dcterms:W3CDTF">2019-02-12T16:32:32Z</dcterms:modified>
</cp:coreProperties>
</file>